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jpeg" ContentType="image/jpe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2192000" cy="6858000"/>
  <p:notesSz cx="7010400" cy="9296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1B937FA-D0BB-4CE1-9056-27FC51CDBB7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3970440" y="8829720"/>
            <a:ext cx="3037320" cy="4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FC46970-A761-4661-B781-28C4C5C3309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ldImg"/>
          </p:nvPr>
        </p:nvSpPr>
        <p:spPr>
          <a:xfrm>
            <a:off x="406440" y="696960"/>
            <a:ext cx="6196680" cy="3485160"/>
          </a:xfrm>
          <a:prstGeom prst="rect">
            <a:avLst/>
          </a:prstGeom>
        </p:spPr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701640" y="4416480"/>
            <a:ext cx="560592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30" descr=""/>
          <p:cNvPicPr/>
          <p:nvPr/>
        </p:nvPicPr>
        <p:blipFill>
          <a:blip r:embed="rId2"/>
          <a:stretch/>
        </p:blipFill>
        <p:spPr>
          <a:xfrm>
            <a:off x="10821960" y="262440"/>
            <a:ext cx="1083240" cy="87120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304920" y="2889360"/>
            <a:ext cx="5758200" cy="200520"/>
          </a:xfrm>
          <a:prstGeom prst="rect">
            <a:avLst/>
          </a:prstGeom>
          <a:solidFill>
            <a:srgbClr val="8cc0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6000840" y="2889360"/>
            <a:ext cx="5758200" cy="20052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Google Shape;13;p30" descr=""/>
          <p:cNvPicPr/>
          <p:nvPr/>
        </p:nvPicPr>
        <p:blipFill>
          <a:blip r:embed="rId3"/>
          <a:stretch/>
        </p:blipFill>
        <p:spPr>
          <a:xfrm>
            <a:off x="497880" y="340200"/>
            <a:ext cx="3067560" cy="24782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/>
          </p:nvPr>
        </p:nvSpPr>
        <p:spPr>
          <a:xfrm>
            <a:off x="11409120" y="6333120"/>
            <a:ext cx="731520" cy="5245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C63A093-C5E9-43CE-AC73-5D2E80C5A5A7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609480" y="1124640"/>
            <a:ext cx="11277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32323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2"/>
          <p:cNvSpPr/>
          <p:nvPr/>
        </p:nvSpPr>
        <p:spPr>
          <a:xfrm>
            <a:off x="0" y="0"/>
            <a:ext cx="302400" cy="3435840"/>
          </a:xfrm>
          <a:prstGeom prst="rect">
            <a:avLst/>
          </a:prstGeom>
          <a:solidFill>
            <a:srgbClr val="8cc0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3"/>
          <p:cNvSpPr/>
          <p:nvPr/>
        </p:nvSpPr>
        <p:spPr>
          <a:xfrm>
            <a:off x="0" y="3429000"/>
            <a:ext cx="302400" cy="343584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Google Shape;81;p32" descr=""/>
          <p:cNvPicPr/>
          <p:nvPr/>
        </p:nvPicPr>
        <p:blipFill>
          <a:blip r:embed="rId2"/>
          <a:stretch/>
        </p:blipFill>
        <p:spPr>
          <a:xfrm>
            <a:off x="10815480" y="200160"/>
            <a:ext cx="1071360" cy="861480"/>
          </a:xfrm>
          <a:prstGeom prst="rect">
            <a:avLst/>
          </a:prstGeom>
          <a:ln>
            <a:noFill/>
          </a:ln>
        </p:spPr>
      </p:pic>
      <p:sp>
        <p:nvSpPr>
          <p:cNvPr id="47" name="PlaceHolder 4"/>
          <p:cNvSpPr>
            <a:spLocks noGrp="1"/>
          </p:cNvSpPr>
          <p:nvPr>
            <p:ph type="sldNum"/>
          </p:nvPr>
        </p:nvSpPr>
        <p:spPr>
          <a:xfrm>
            <a:off x="11409120" y="6333120"/>
            <a:ext cx="731520" cy="5245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A29E2EC-D44C-4D6C-9A60-0BF2772B1AE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559400" y="692280"/>
            <a:ext cx="6717240" cy="21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TRANSPARENT APPLICATION DEPLOYMENT IN A SECURE, ACCELERATED AND COGNITIVE CLOUD CONTINUUM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335520" y="3285000"/>
            <a:ext cx="11304000" cy="34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3f3f3f"/>
                </a:solidFill>
                <a:latin typeface="Calibri"/>
                <a:ea typeface="Calibri"/>
              </a:rPr>
              <a:t>WP4 - Cloud and Edge Acceleration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ask 4.2: Performance Maximization under Maximum Affordable Error in Cloud and Edge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1" lang="en-US" sz="1900" spc="-1" strike="noStrike">
                <a:solidFill>
                  <a:srgbClr val="000000"/>
                </a:solidFill>
                <a:latin typeface="Calibri"/>
                <a:ea typeface="Calibri"/>
              </a:rPr>
              <a:t>High Performance Computing Center, Stuttgart-HLRS</a:t>
            </a:r>
            <a:endParaRPr b="0" lang="en-US" sz="19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Javad Fadaie Ghotbi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8th plenary meeting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989122E-5040-4E4B-9000-96110D40908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Hybrid parallel implementation of multiple kernels</a:t>
            </a:r>
            <a:endParaRPr b="0" lang="en-US" sz="22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Parallelization in shared and distributed memory (OpenMP/MPI)</a:t>
            </a:r>
            <a:endParaRPr b="0" lang="en-US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Task parallelization by distributing task across multiple process</a:t>
            </a:r>
            <a:endParaRPr b="0" lang="en-US" sz="18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FFT Filter</a:t>
            </a:r>
            <a:endParaRPr b="0" lang="en-US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K-Means Clustering method </a:t>
            </a:r>
            <a:endParaRPr b="0" lang="en-US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KNN (K-nearest neighbor) Classification method</a:t>
            </a:r>
            <a:endParaRPr b="0" lang="en-US" sz="14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343080" indent="-30276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Implementing different tools for integration of kernels in HPC-System</a:t>
            </a:r>
            <a:endParaRPr b="0" lang="en-US" sz="22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"/>
          <p:cNvSpPr/>
          <p:nvPr/>
        </p:nvSpPr>
        <p:spPr>
          <a:xfrm>
            <a:off x="4218480" y="6428880"/>
            <a:ext cx="29980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044B599-B343-41B3-A5BD-E39B7B41082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260;g214054dd5f7_0_278" descr=""/>
          <p:cNvPicPr/>
          <p:nvPr/>
        </p:nvPicPr>
        <p:blipFill>
          <a:blip r:embed="rId1"/>
          <a:stretch/>
        </p:blipFill>
        <p:spPr>
          <a:xfrm>
            <a:off x="8202960" y="3521160"/>
            <a:ext cx="2998080" cy="245700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Hybrid parallel implementation of multiple kernels</a:t>
            </a:r>
            <a:endParaRPr b="0" lang="en-US" sz="22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Parallelization in shared and distributed memory (OpenMP/MPI)</a:t>
            </a:r>
            <a:endParaRPr b="0" lang="en-US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Task parallelization by distributing task across multiple process</a:t>
            </a:r>
            <a:endParaRPr b="0" lang="en-US" sz="18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FFT Filter</a:t>
            </a:r>
            <a:endParaRPr b="0" lang="en-US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K-Means Clustering method </a:t>
            </a:r>
            <a:endParaRPr b="0" lang="en-US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KNN (K-nearest neighbor) Classification method</a:t>
            </a:r>
            <a:endParaRPr b="0" lang="en-US" sz="14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343080" indent="-30276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Implementing different tools for integration of kernels in HPC-System</a:t>
            </a:r>
            <a:endParaRPr b="0" lang="en-US" sz="2200" spc="-1" strike="noStrike">
              <a:latin typeface="Arial"/>
            </a:endParaRPr>
          </a:p>
          <a:p>
            <a:pPr lvl="1" marL="743040" indent="-2455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Data convertor tool</a:t>
            </a:r>
            <a:endParaRPr b="0" lang="en-US" sz="1800" spc="-1" strike="noStrike">
              <a:latin typeface="Arial"/>
            </a:endParaRPr>
          </a:p>
          <a:p>
            <a:pPr lvl="2" marL="1143000" indent="-188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Convert data (signals) from CSV format to binary format in different data precision</a:t>
            </a:r>
            <a:endParaRPr b="0" lang="en-US" sz="14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5"/>
          <p:cNvSpPr/>
          <p:nvPr/>
        </p:nvSpPr>
        <p:spPr>
          <a:xfrm>
            <a:off x="4218480" y="6428880"/>
            <a:ext cx="29980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FC9A6BD-F281-455E-BCF7-115A2ED8B7FB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Hybrid parallel implementation of multiple kernels</a:t>
            </a:r>
            <a:endParaRPr b="0" lang="en-US" sz="22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Parallelization in shared and distributed memory (OpenMP/MPI)</a:t>
            </a:r>
            <a:endParaRPr b="0" lang="en-US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Task parallelization by distributing task across multiple process</a:t>
            </a:r>
            <a:endParaRPr b="0" lang="en-US" sz="18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FFT filter</a:t>
            </a:r>
            <a:endParaRPr b="0" lang="en-US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K-Means Clustering method </a:t>
            </a:r>
            <a:endParaRPr b="0" lang="en-US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KNN (K-nearest neighbor) Classification method</a:t>
            </a:r>
            <a:endParaRPr b="0" lang="en-US" sz="14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343080" indent="-30276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Implementing different tools for integration of kernels in HPC-System</a:t>
            </a:r>
            <a:endParaRPr b="0" lang="en-US" sz="2200" spc="-1" strike="noStrike">
              <a:latin typeface="Arial"/>
            </a:endParaRPr>
          </a:p>
          <a:p>
            <a:pPr lvl="1" marL="743040" indent="-2455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Data convertor tool</a:t>
            </a:r>
            <a:endParaRPr b="0" lang="en-US" sz="1800" spc="-1" strike="noStrike">
              <a:latin typeface="Arial"/>
            </a:endParaRPr>
          </a:p>
          <a:p>
            <a:pPr lvl="2" marL="1143000" indent="-188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Convert data (signals) from CSV format to binary format in different data precision</a:t>
            </a:r>
            <a:endParaRPr b="0" lang="en-US" sz="14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lvl="1" marL="743040" indent="-2455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Energy measurement tool</a:t>
            </a:r>
            <a:endParaRPr b="0" lang="en-US" sz="1800" spc="-1" strike="noStrike">
              <a:latin typeface="Arial"/>
            </a:endParaRPr>
          </a:p>
          <a:p>
            <a:pPr lvl="2" marL="1143000" indent="-188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Measuring the energy consumption of Hawk compute node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Google Shape;274;g2123818c926_0_90" descr=""/>
          <p:cNvPicPr/>
          <p:nvPr/>
        </p:nvPicPr>
        <p:blipFill>
          <a:blip r:embed="rId1"/>
          <a:srcRect l="0" t="6015" r="0" b="0"/>
          <a:stretch/>
        </p:blipFill>
        <p:spPr>
          <a:xfrm>
            <a:off x="6502320" y="4374000"/>
            <a:ext cx="5503680" cy="1707840"/>
          </a:xfrm>
          <a:prstGeom prst="rect">
            <a:avLst/>
          </a:prstGeom>
          <a:ln>
            <a:noFill/>
          </a:ln>
        </p:spPr>
      </p:pic>
      <p:sp>
        <p:nvSpPr>
          <p:cNvPr id="173" name="TextShape 4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04593D1-A1F2-4D36-B3C5-667C181D962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Hybrid parallel implementation of multiple kernels</a:t>
            </a:r>
            <a:endParaRPr b="0" lang="en-US" sz="22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Parallelization in shared and distributed memory (OpenMP/MPI)</a:t>
            </a:r>
            <a:endParaRPr b="0" lang="en-US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Task parallelization by distributing task across multiple process</a:t>
            </a:r>
            <a:endParaRPr b="0" lang="en-US" sz="18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FFT filter</a:t>
            </a:r>
            <a:endParaRPr b="0" lang="en-US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K-Means Clustering method </a:t>
            </a:r>
            <a:endParaRPr b="0" lang="en-US" sz="1400" spc="-1" strike="noStrike"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KNN (K-nearest neighbor) Classification method</a:t>
            </a:r>
            <a:endParaRPr b="0" lang="en-US" sz="14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343080" indent="-30276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Implementing different tools for integration of kernels in HPC-System</a:t>
            </a:r>
            <a:endParaRPr b="0" lang="en-US" sz="2200" spc="-1" strike="noStrike">
              <a:latin typeface="Arial"/>
            </a:endParaRPr>
          </a:p>
          <a:p>
            <a:pPr lvl="1" marL="743040" indent="-2455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Data convertor tool</a:t>
            </a:r>
            <a:endParaRPr b="0" lang="en-US" sz="1800" spc="-1" strike="noStrike">
              <a:latin typeface="Arial"/>
            </a:endParaRPr>
          </a:p>
          <a:p>
            <a:pPr lvl="2" marL="1143000" indent="-188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Convert data (signals) from CSV format to binary format in different data precision</a:t>
            </a:r>
            <a:endParaRPr b="0" lang="en-US" sz="14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lvl="1" marL="743040" indent="-2455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Energy measurement tool</a:t>
            </a:r>
            <a:endParaRPr b="0" lang="en-US" sz="1800" spc="-1" strike="noStrike">
              <a:latin typeface="Arial"/>
            </a:endParaRPr>
          </a:p>
          <a:p>
            <a:pPr lvl="2" marL="1143000" indent="-188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Measuring the energy consumption of Hawk compute node</a:t>
            </a:r>
            <a:endParaRPr b="0" lang="en-US" sz="14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lvl="1" marL="743040" indent="-27108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Development of Verification, Validation and Uncertainty Quantification.</a:t>
            </a:r>
            <a:endParaRPr b="0" lang="en-US" sz="1800" spc="-1" strike="noStrike">
              <a:latin typeface="Arial"/>
            </a:endParaRPr>
          </a:p>
          <a:p>
            <a:pPr lvl="2" marL="1143000" indent="-188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Select parallel parameters to minimize the energy consumption and execution runtime</a:t>
            </a:r>
            <a:endParaRPr b="0" lang="en-US" sz="1400" spc="-1" strike="noStrike">
              <a:latin typeface="Arial"/>
            </a:endParaRPr>
          </a:p>
          <a:p>
            <a:pPr lvl="2" marL="1143000" indent="-188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Trade-off between the execution runtime/energy consumption and application accuracy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TextShape 5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3778990-5F5F-49A3-90F9-A6E4A59FAA05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IDEKO Use Cases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Google Shape;292;g2123818c926_0_147" descr=""/>
          <p:cNvPicPr/>
          <p:nvPr/>
        </p:nvPicPr>
        <p:blipFill>
          <a:blip r:embed="rId1"/>
          <a:stretch/>
        </p:blipFill>
        <p:spPr>
          <a:xfrm>
            <a:off x="4251240" y="4833360"/>
            <a:ext cx="482760" cy="425520"/>
          </a:xfrm>
          <a:prstGeom prst="rect">
            <a:avLst/>
          </a:prstGeom>
          <a:ln>
            <a:noFill/>
          </a:ln>
        </p:spPr>
      </p:pic>
      <p:pic>
        <p:nvPicPr>
          <p:cNvPr id="183" name="Google Shape;293;g2123818c926_0_147" descr=""/>
          <p:cNvPicPr/>
          <p:nvPr/>
        </p:nvPicPr>
        <p:blipFill>
          <a:blip r:embed="rId2"/>
          <a:stretch/>
        </p:blipFill>
        <p:spPr>
          <a:xfrm>
            <a:off x="6810120" y="4833360"/>
            <a:ext cx="482760" cy="425520"/>
          </a:xfrm>
          <a:prstGeom prst="rect">
            <a:avLst/>
          </a:prstGeom>
          <a:ln>
            <a:noFill/>
          </a:ln>
        </p:spPr>
      </p:pic>
      <p:sp>
        <p:nvSpPr>
          <p:cNvPr id="184" name="TextShape 4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7E3BD9B-55D0-47E1-BEC4-0D6AC65A97B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185" name="Google Shape;295;g2123818c926_0_147" descr=""/>
          <p:cNvPicPr/>
          <p:nvPr/>
        </p:nvPicPr>
        <p:blipFill>
          <a:blip r:embed="rId3"/>
          <a:srcRect l="0" t="0" r="53314" b="89617"/>
          <a:stretch/>
        </p:blipFill>
        <p:spPr>
          <a:xfrm>
            <a:off x="2555640" y="1186560"/>
            <a:ext cx="3042720" cy="587880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 rot="10800000">
            <a:off x="5102640" y="1186560"/>
            <a:ext cx="3005640" cy="695520"/>
          </a:xfrm>
          <a:prstGeom prst="flowChartOnlineStorage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301;g1de1441b5b1_0_1" descr=""/>
          <p:cNvPicPr/>
          <p:nvPr/>
        </p:nvPicPr>
        <p:blipFill>
          <a:blip r:embed="rId1"/>
          <a:srcRect l="0" t="0" r="24412" b="62873"/>
          <a:stretch/>
        </p:blipFill>
        <p:spPr>
          <a:xfrm>
            <a:off x="2555640" y="1186560"/>
            <a:ext cx="4926960" cy="210492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IDEKO Use Cases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Google Shape;305;g1de1441b5b1_0_1" descr=""/>
          <p:cNvPicPr/>
          <p:nvPr/>
        </p:nvPicPr>
        <p:blipFill>
          <a:blip r:embed="rId2"/>
          <a:stretch/>
        </p:blipFill>
        <p:spPr>
          <a:xfrm>
            <a:off x="6810120" y="4833360"/>
            <a:ext cx="482760" cy="425520"/>
          </a:xfrm>
          <a:prstGeom prst="rect">
            <a:avLst/>
          </a:prstGeom>
          <a:ln>
            <a:noFill/>
          </a:ln>
        </p:spPr>
      </p:pic>
      <p:sp>
        <p:nvSpPr>
          <p:cNvPr id="192" name="TextShape 4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337DEF-3633-40B7-A1B2-BC045E4F3AAE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93" name="CustomShape 5"/>
          <p:cNvSpPr/>
          <p:nvPr/>
        </p:nvSpPr>
        <p:spPr>
          <a:xfrm rot="10800000">
            <a:off x="5102640" y="1186560"/>
            <a:ext cx="3005640" cy="695520"/>
          </a:xfrm>
          <a:prstGeom prst="flowChartOnlineStorage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IDEKO Use Cases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Google Shape;315;g1de1441b5b1_0_11" descr=""/>
          <p:cNvPicPr/>
          <p:nvPr/>
        </p:nvPicPr>
        <p:blipFill>
          <a:blip r:embed="rId1"/>
          <a:stretch/>
        </p:blipFill>
        <p:spPr>
          <a:xfrm>
            <a:off x="4251240" y="4833360"/>
            <a:ext cx="482760" cy="425520"/>
          </a:xfrm>
          <a:prstGeom prst="rect">
            <a:avLst/>
          </a:prstGeom>
          <a:ln>
            <a:noFill/>
          </a:ln>
        </p:spPr>
      </p:pic>
      <p:pic>
        <p:nvPicPr>
          <p:cNvPr id="198" name="Google Shape;316;g1de1441b5b1_0_11" descr=""/>
          <p:cNvPicPr/>
          <p:nvPr/>
        </p:nvPicPr>
        <p:blipFill>
          <a:blip r:embed="rId2"/>
          <a:stretch/>
        </p:blipFill>
        <p:spPr>
          <a:xfrm>
            <a:off x="6810120" y="4833360"/>
            <a:ext cx="482760" cy="425520"/>
          </a:xfrm>
          <a:prstGeom prst="rect">
            <a:avLst/>
          </a:prstGeom>
          <a:ln>
            <a:noFill/>
          </a:ln>
        </p:spPr>
      </p:pic>
      <p:sp>
        <p:nvSpPr>
          <p:cNvPr id="199" name="TextShape 4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75C3617-7D91-40FF-95C1-D57054F004B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200" name="Google Shape;318;g1de1441b5b1_0_11" descr=""/>
          <p:cNvPicPr/>
          <p:nvPr/>
        </p:nvPicPr>
        <p:blipFill>
          <a:blip r:embed="rId3"/>
          <a:srcRect l="0" t="0" r="19895" b="30781"/>
          <a:stretch/>
        </p:blipFill>
        <p:spPr>
          <a:xfrm>
            <a:off x="2555640" y="1186560"/>
            <a:ext cx="5221440" cy="3925080"/>
          </a:xfrm>
          <a:prstGeom prst="rect">
            <a:avLst/>
          </a:prstGeom>
          <a:ln>
            <a:noFill/>
          </a:ln>
        </p:spPr>
      </p:pic>
      <p:sp>
        <p:nvSpPr>
          <p:cNvPr id="201" name="CustomShape 5"/>
          <p:cNvSpPr/>
          <p:nvPr/>
        </p:nvSpPr>
        <p:spPr>
          <a:xfrm rot="10800000">
            <a:off x="5102640" y="1186560"/>
            <a:ext cx="3005640" cy="695520"/>
          </a:xfrm>
          <a:prstGeom prst="flowChartOnlineStorage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IDEKO Use Cases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Google Shape;327;g1de1441b5b1_0_21" descr=""/>
          <p:cNvPicPr/>
          <p:nvPr/>
        </p:nvPicPr>
        <p:blipFill>
          <a:blip r:embed="rId1"/>
          <a:stretch/>
        </p:blipFill>
        <p:spPr>
          <a:xfrm>
            <a:off x="4251240" y="4833360"/>
            <a:ext cx="482760" cy="42552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328;g1de1441b5b1_0_21" descr=""/>
          <p:cNvPicPr/>
          <p:nvPr/>
        </p:nvPicPr>
        <p:blipFill>
          <a:blip r:embed="rId2"/>
          <a:stretch/>
        </p:blipFill>
        <p:spPr>
          <a:xfrm>
            <a:off x="6810120" y="4833360"/>
            <a:ext cx="482760" cy="425520"/>
          </a:xfrm>
          <a:prstGeom prst="rect">
            <a:avLst/>
          </a:prstGeom>
          <a:ln>
            <a:noFill/>
          </a:ln>
        </p:spPr>
      </p:pic>
      <p:sp>
        <p:nvSpPr>
          <p:cNvPr id="207" name="TextShape 4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AC5413D-692F-4710-BD37-5C408122064A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208" name="Google Shape;330;g1de1441b5b1_0_21" descr=""/>
          <p:cNvPicPr/>
          <p:nvPr/>
        </p:nvPicPr>
        <p:blipFill>
          <a:blip r:embed="rId3"/>
          <a:srcRect l="0" t="0" r="18631" b="7011"/>
          <a:stretch/>
        </p:blipFill>
        <p:spPr>
          <a:xfrm>
            <a:off x="2555640" y="1186560"/>
            <a:ext cx="5303880" cy="5273280"/>
          </a:xfrm>
          <a:prstGeom prst="rect">
            <a:avLst/>
          </a:prstGeom>
          <a:ln>
            <a:noFill/>
          </a:ln>
        </p:spPr>
      </p:pic>
      <p:sp>
        <p:nvSpPr>
          <p:cNvPr id="209" name="CustomShape 5"/>
          <p:cNvSpPr/>
          <p:nvPr/>
        </p:nvSpPr>
        <p:spPr>
          <a:xfrm rot="10800000">
            <a:off x="5102640" y="1186560"/>
            <a:ext cx="3005640" cy="695520"/>
          </a:xfrm>
          <a:prstGeom prst="flowChartOnlineStorage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IDEKO Use Cases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3" name="Google Shape;339;g1de1441b5b1_0_31" descr=""/>
          <p:cNvPicPr/>
          <p:nvPr/>
        </p:nvPicPr>
        <p:blipFill>
          <a:blip r:embed="rId1"/>
          <a:stretch/>
        </p:blipFill>
        <p:spPr>
          <a:xfrm>
            <a:off x="4251240" y="4833360"/>
            <a:ext cx="482760" cy="425520"/>
          </a:xfrm>
          <a:prstGeom prst="rect">
            <a:avLst/>
          </a:prstGeom>
          <a:ln>
            <a:noFill/>
          </a:ln>
        </p:spPr>
      </p:pic>
      <p:pic>
        <p:nvPicPr>
          <p:cNvPr id="214" name="Google Shape;340;g1de1441b5b1_0_31" descr=""/>
          <p:cNvPicPr/>
          <p:nvPr/>
        </p:nvPicPr>
        <p:blipFill>
          <a:blip r:embed="rId2"/>
          <a:stretch/>
        </p:blipFill>
        <p:spPr>
          <a:xfrm>
            <a:off x="6810120" y="4833360"/>
            <a:ext cx="482760" cy="425520"/>
          </a:xfrm>
          <a:prstGeom prst="rect">
            <a:avLst/>
          </a:prstGeom>
          <a:ln>
            <a:noFill/>
          </a:ln>
        </p:spPr>
      </p:pic>
      <p:sp>
        <p:nvSpPr>
          <p:cNvPr id="215" name="TextShape 4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3B3FA90-3EB0-46C6-9B55-AECC31A27E04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216" name="Google Shape;342;g1de1441b5b1_0_31" descr=""/>
          <p:cNvPicPr/>
          <p:nvPr/>
        </p:nvPicPr>
        <p:blipFill>
          <a:blip r:embed="rId3"/>
          <a:stretch/>
        </p:blipFill>
        <p:spPr>
          <a:xfrm>
            <a:off x="2555640" y="1186560"/>
            <a:ext cx="6518520" cy="567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347;g2123818c926_0_253" descr=""/>
          <p:cNvPicPr/>
          <p:nvPr/>
        </p:nvPicPr>
        <p:blipFill>
          <a:blip r:embed="rId1"/>
          <a:stretch/>
        </p:blipFill>
        <p:spPr>
          <a:xfrm>
            <a:off x="7086960" y="1370520"/>
            <a:ext cx="4727520" cy="251604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FFT Kernel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78240" y="126216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343080" indent="-29016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Acceleration FFT (for acceleration data) in HPC systems</a:t>
            </a:r>
            <a:endParaRPr b="0" lang="en-US" sz="20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4"/>
          <p:cNvSpPr/>
          <p:nvPr/>
        </p:nvSpPr>
        <p:spPr>
          <a:xfrm>
            <a:off x="6220080" y="491616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22" name="Table 5"/>
          <p:cNvGraphicFramePr/>
          <p:nvPr/>
        </p:nvGraphicFramePr>
        <p:xfrm>
          <a:off x="1774800" y="1950840"/>
          <a:ext cx="5244480" cy="677880"/>
        </p:xfrm>
        <a:graphic>
          <a:graphicData uri="http://schemas.openxmlformats.org/drawingml/2006/table">
            <a:tbl>
              <a:tblPr/>
              <a:tblGrid>
                <a:gridCol w="1845360"/>
                <a:gridCol w="1032840"/>
                <a:gridCol w="859320"/>
                <a:gridCol w="1506960"/>
              </a:tblGrid>
              <a:tr h="441000"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236880"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104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90X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33X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100%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3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BAFAF6C-A557-4BDA-90CD-57C98ED1956E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343080" indent="-30276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Integration of kernels in the HPC System</a:t>
            </a:r>
            <a:endParaRPr b="0" lang="en-US" sz="22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Google Shape;161;p2" descr=""/>
          <p:cNvPicPr/>
          <p:nvPr/>
        </p:nvPicPr>
        <p:blipFill>
          <a:blip r:embed="rId1"/>
          <a:stretch/>
        </p:blipFill>
        <p:spPr>
          <a:xfrm>
            <a:off x="1145880" y="2338920"/>
            <a:ext cx="9556200" cy="3128040"/>
          </a:xfrm>
          <a:prstGeom prst="rect">
            <a:avLst/>
          </a:prstGeom>
          <a:ln>
            <a:noFill/>
          </a:ln>
        </p:spPr>
      </p:pic>
      <p:sp>
        <p:nvSpPr>
          <p:cNvPr id="100" name="TextShape 5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4299144-3CC1-4892-9AF4-92C249EE728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FFT Kernel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678240" y="126216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343080" indent="-29016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Acceleration FFT (for acceleration data) in HPC systems</a:t>
            </a:r>
            <a:endParaRPr b="0" lang="en-US" sz="20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Applying the transprecision computing techniques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4"/>
          <p:cNvSpPr/>
          <p:nvPr/>
        </p:nvSpPr>
        <p:spPr>
          <a:xfrm>
            <a:off x="6220080" y="491616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28" name="Table 5"/>
          <p:cNvGraphicFramePr/>
          <p:nvPr/>
        </p:nvGraphicFramePr>
        <p:xfrm>
          <a:off x="1774800" y="1950840"/>
          <a:ext cx="5244480" cy="677880"/>
        </p:xfrm>
        <a:graphic>
          <a:graphicData uri="http://schemas.openxmlformats.org/drawingml/2006/table">
            <a:tbl>
              <a:tblPr/>
              <a:tblGrid>
                <a:gridCol w="1845360"/>
                <a:gridCol w="1032840"/>
                <a:gridCol w="859320"/>
                <a:gridCol w="1506960"/>
              </a:tblGrid>
              <a:tr h="441000"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236880"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104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90X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33X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100%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9" name="Table 6"/>
          <p:cNvGraphicFramePr/>
          <p:nvPr/>
        </p:nvGraphicFramePr>
        <p:xfrm>
          <a:off x="1195560" y="4954320"/>
          <a:ext cx="7620840" cy="677880"/>
        </p:xfrm>
        <a:graphic>
          <a:graphicData uri="http://schemas.openxmlformats.org/drawingml/2006/table">
            <a:tbl>
              <a:tblPr/>
              <a:tblGrid>
                <a:gridCol w="1702800"/>
                <a:gridCol w="953280"/>
                <a:gridCol w="792720"/>
                <a:gridCol w="992880"/>
                <a:gridCol w="1511280"/>
                <a:gridCol w="1667880"/>
              </a:tblGrid>
              <a:tr h="441000"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Input data precision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output data precision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236880"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104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100X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35X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100%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single precision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double precision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0" name="TextShape 7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C25CF6D-F719-414C-8329-8F19C7D1EFC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231" name="Google Shape;365;g216a20b9f73_1_0" descr=""/>
          <p:cNvPicPr/>
          <p:nvPr/>
        </p:nvPicPr>
        <p:blipFill>
          <a:blip r:embed="rId1"/>
          <a:stretch/>
        </p:blipFill>
        <p:spPr>
          <a:xfrm>
            <a:off x="7086960" y="1370520"/>
            <a:ext cx="4727520" cy="251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KMean Kernel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754560" y="119268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182880" indent="3744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Acceleration KMean (for position data) in HPC systems</a:t>
            </a:r>
            <a:endParaRPr b="0" lang="en-US" sz="20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7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                                                                </a:t>
            </a:r>
            <a:endParaRPr b="0" lang="en-US" sz="1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    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>
            <a:off x="6220080" y="491616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36" name="Table 5"/>
          <p:cNvGraphicFramePr/>
          <p:nvPr/>
        </p:nvGraphicFramePr>
        <p:xfrm>
          <a:off x="2298600" y="1768320"/>
          <a:ext cx="5244480" cy="685440"/>
        </p:xfrm>
        <a:graphic>
          <a:graphicData uri="http://schemas.openxmlformats.org/drawingml/2006/table">
            <a:tbl>
              <a:tblPr/>
              <a:tblGrid>
                <a:gridCol w="1433520"/>
                <a:gridCol w="802440"/>
                <a:gridCol w="667440"/>
                <a:gridCol w="1170360"/>
                <a:gridCol w="1170720"/>
              </a:tblGrid>
              <a:tr h="68220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loop Iteration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50364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110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59X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44X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95% - 100%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7" name="Google Shape;375;g2123818c926_0_331" descr=""/>
          <p:cNvPicPr/>
          <p:nvPr/>
        </p:nvPicPr>
        <p:blipFill>
          <a:blip r:embed="rId1"/>
          <a:stretch/>
        </p:blipFill>
        <p:spPr>
          <a:xfrm>
            <a:off x="8709840" y="1528920"/>
            <a:ext cx="3231000" cy="4632480"/>
          </a:xfrm>
          <a:prstGeom prst="rect">
            <a:avLst/>
          </a:prstGeom>
          <a:ln>
            <a:noFill/>
          </a:ln>
        </p:spPr>
      </p:pic>
      <p:sp>
        <p:nvSpPr>
          <p:cNvPr id="238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1C9E1F6-D45B-4B1B-9278-7BDB054216A3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678240" y="119268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228600" indent="1015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Acceleration KMean (for position data) in HPC systems</a:t>
            </a: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7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                                                                </a:t>
            </a:r>
            <a:endParaRPr b="0" lang="en-US" sz="1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228600" indent="1015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Applying the approximate computing techniques </a:t>
            </a: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       </a:t>
            </a:r>
            <a:endParaRPr b="0" lang="en-US" sz="14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KMean Kernel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4"/>
          <p:cNvSpPr/>
          <p:nvPr/>
        </p:nvSpPr>
        <p:spPr>
          <a:xfrm>
            <a:off x="6220080" y="491616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43" name="Table 5"/>
          <p:cNvGraphicFramePr/>
          <p:nvPr/>
        </p:nvGraphicFramePr>
        <p:xfrm>
          <a:off x="2298600" y="1768320"/>
          <a:ext cx="5244480" cy="685440"/>
        </p:xfrm>
        <a:graphic>
          <a:graphicData uri="http://schemas.openxmlformats.org/drawingml/2006/table">
            <a:tbl>
              <a:tblPr/>
              <a:tblGrid>
                <a:gridCol w="1433520"/>
                <a:gridCol w="802440"/>
                <a:gridCol w="667440"/>
                <a:gridCol w="1170360"/>
                <a:gridCol w="1170720"/>
              </a:tblGrid>
              <a:tr h="68220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loop Iteration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50364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110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59X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44X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95% - 100%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44" name="Google Shape;386;g2123818c926_0_371" descr=""/>
          <p:cNvPicPr/>
          <p:nvPr/>
        </p:nvPicPr>
        <p:blipFill>
          <a:blip r:embed="rId1"/>
          <a:stretch/>
        </p:blipFill>
        <p:spPr>
          <a:xfrm>
            <a:off x="8709840" y="1528920"/>
            <a:ext cx="3231000" cy="4632480"/>
          </a:xfrm>
          <a:prstGeom prst="rect">
            <a:avLst/>
          </a:prstGeom>
          <a:ln>
            <a:noFill/>
          </a:ln>
        </p:spPr>
      </p:pic>
      <p:sp>
        <p:nvSpPr>
          <p:cNvPr id="245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062D4C4-CAAD-40E9-8ED6-E6D689722C05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graphicFrame>
        <p:nvGraphicFramePr>
          <p:cNvPr id="246" name="Table 7"/>
          <p:cNvGraphicFramePr/>
          <p:nvPr/>
        </p:nvGraphicFramePr>
        <p:xfrm>
          <a:off x="1274040" y="3495600"/>
          <a:ext cx="7294320" cy="833400"/>
        </p:xfrm>
        <a:graphic>
          <a:graphicData uri="http://schemas.openxmlformats.org/drawingml/2006/table">
            <a:tbl>
              <a:tblPr/>
              <a:tblGrid>
                <a:gridCol w="1630080"/>
                <a:gridCol w="912240"/>
                <a:gridCol w="758880"/>
                <a:gridCol w="1330920"/>
                <a:gridCol w="1330920"/>
                <a:gridCol w="1331280"/>
              </a:tblGrid>
              <a:tr h="94572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loop Iteration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centroid accuracy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54612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110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62X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46X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95% - 100%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1e-05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KMean Kernel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678240" y="119268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228600" indent="1015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Acceleration KMean (for position data) in HPC systems</a:t>
            </a: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7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                                                                </a:t>
            </a:r>
            <a:endParaRPr b="0" lang="en-US" sz="1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228600" indent="1015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Applying the approximate computing techniques </a:t>
            </a: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28600" indent="88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Applying the transprecision computing techniques </a:t>
            </a:r>
            <a:endParaRPr b="0" lang="en-US" sz="20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       </a:t>
            </a:r>
            <a:endParaRPr b="0" lang="en-US" sz="14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28600" indent="2286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4"/>
          <p:cNvSpPr/>
          <p:nvPr/>
        </p:nvSpPr>
        <p:spPr>
          <a:xfrm>
            <a:off x="6220080" y="491616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51" name="Table 5"/>
          <p:cNvGraphicFramePr/>
          <p:nvPr/>
        </p:nvGraphicFramePr>
        <p:xfrm>
          <a:off x="2298600" y="1768320"/>
          <a:ext cx="5244480" cy="806760"/>
        </p:xfrm>
        <a:graphic>
          <a:graphicData uri="http://schemas.openxmlformats.org/drawingml/2006/table">
            <a:tbl>
              <a:tblPr/>
              <a:tblGrid>
                <a:gridCol w="1433520"/>
                <a:gridCol w="802440"/>
                <a:gridCol w="667440"/>
                <a:gridCol w="1170360"/>
                <a:gridCol w="1170720"/>
              </a:tblGrid>
              <a:tr h="68220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loop Iteration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50364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110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59X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44X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95% - 100%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52" name="Google Shape;398;g2123818c926_0_385" descr=""/>
          <p:cNvPicPr/>
          <p:nvPr/>
        </p:nvPicPr>
        <p:blipFill>
          <a:blip r:embed="rId1"/>
          <a:stretch/>
        </p:blipFill>
        <p:spPr>
          <a:xfrm>
            <a:off x="8709840" y="1528920"/>
            <a:ext cx="3231000" cy="4632480"/>
          </a:xfrm>
          <a:prstGeom prst="rect">
            <a:avLst/>
          </a:prstGeom>
          <a:ln>
            <a:noFill/>
          </a:ln>
        </p:spPr>
      </p:pic>
      <p:graphicFrame>
        <p:nvGraphicFramePr>
          <p:cNvPr id="253" name="Table 6"/>
          <p:cNvGraphicFramePr/>
          <p:nvPr/>
        </p:nvGraphicFramePr>
        <p:xfrm>
          <a:off x="1274040" y="3495600"/>
          <a:ext cx="7294320" cy="833400"/>
        </p:xfrm>
        <a:graphic>
          <a:graphicData uri="http://schemas.openxmlformats.org/drawingml/2006/table">
            <a:tbl>
              <a:tblPr/>
              <a:tblGrid>
                <a:gridCol w="1630080"/>
                <a:gridCol w="912240"/>
                <a:gridCol w="758880"/>
                <a:gridCol w="1330920"/>
                <a:gridCol w="1330920"/>
                <a:gridCol w="1331280"/>
              </a:tblGrid>
              <a:tr h="94572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loop Iteration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centroid accuracy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54612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110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62X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46X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95% - 100%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1e-05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54" name="Table 7"/>
          <p:cNvGraphicFramePr/>
          <p:nvPr/>
        </p:nvGraphicFramePr>
        <p:xfrm>
          <a:off x="1213920" y="5265720"/>
          <a:ext cx="7620840" cy="677880"/>
        </p:xfrm>
        <a:graphic>
          <a:graphicData uri="http://schemas.openxmlformats.org/drawingml/2006/table">
            <a:tbl>
              <a:tblPr/>
              <a:tblGrid>
                <a:gridCol w="1663920"/>
                <a:gridCol w="1072440"/>
                <a:gridCol w="813960"/>
                <a:gridCol w="1201680"/>
                <a:gridCol w="984240"/>
                <a:gridCol w="1884600"/>
              </a:tblGrid>
              <a:tr h="68220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loop Iteration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Input/Output data precision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50364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110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71X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48X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95% - 100%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single precision (float)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5" name="TextShape 8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6059005-1700-44C0-82A1-BD0AC4A5D35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KNN Kernel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983160" y="119268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343080" indent="-29016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Acceleration KNN (for position data) in HPC systems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7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7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                                                                            </a:t>
            </a:r>
            <a:endParaRPr b="0" lang="en-US" sz="10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"/>
          <p:cNvSpPr/>
          <p:nvPr/>
        </p:nvSpPr>
        <p:spPr>
          <a:xfrm>
            <a:off x="6220080" y="491616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60" name="Table 5"/>
          <p:cNvGraphicFramePr/>
          <p:nvPr/>
        </p:nvGraphicFramePr>
        <p:xfrm>
          <a:off x="2298600" y="1768320"/>
          <a:ext cx="5244480" cy="794160"/>
        </p:xfrm>
        <a:graphic>
          <a:graphicData uri="http://schemas.openxmlformats.org/drawingml/2006/table">
            <a:tbl>
              <a:tblPr/>
              <a:tblGrid>
                <a:gridCol w="1845360"/>
                <a:gridCol w="1032840"/>
                <a:gridCol w="859320"/>
                <a:gridCol w="1506960"/>
              </a:tblGrid>
              <a:tr h="54612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34632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110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52X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38X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100%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61" name="Google Shape;411;g2136d8289d9_0_1" descr=""/>
          <p:cNvPicPr/>
          <p:nvPr/>
        </p:nvPicPr>
        <p:blipFill>
          <a:blip r:embed="rId1"/>
          <a:stretch/>
        </p:blipFill>
        <p:spPr>
          <a:xfrm>
            <a:off x="8971200" y="1514160"/>
            <a:ext cx="2464560" cy="4844880"/>
          </a:xfrm>
          <a:prstGeom prst="rect">
            <a:avLst/>
          </a:prstGeom>
          <a:ln>
            <a:noFill/>
          </a:ln>
        </p:spPr>
      </p:pic>
      <p:sp>
        <p:nvSpPr>
          <p:cNvPr id="262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2F428D7-E27B-4E83-8C72-C2A3FA2893CA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019880" y="116640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343080" indent="-29016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Acceleration KNN (for position data) in HPC systems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7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7000"/>
              </a:lnSpc>
              <a:spcBef>
                <a:spcPts val="799"/>
              </a:spcBef>
              <a:tabLst>
                <a:tab algn="l" pos="0"/>
              </a:tabLst>
            </a:pPr>
            <a:r>
              <a:rPr b="1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                                                                            </a:t>
            </a:r>
            <a:endParaRPr b="0" lang="en-US" sz="10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799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Applying the transprecision computing techniques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Acceleration of KNN Kernel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"/>
          <p:cNvSpPr/>
          <p:nvPr/>
        </p:nvSpPr>
        <p:spPr>
          <a:xfrm>
            <a:off x="6220080" y="491616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67" name="Table 5"/>
          <p:cNvGraphicFramePr/>
          <p:nvPr/>
        </p:nvGraphicFramePr>
        <p:xfrm>
          <a:off x="2298600" y="1768320"/>
          <a:ext cx="5244480" cy="794160"/>
        </p:xfrm>
        <a:graphic>
          <a:graphicData uri="http://schemas.openxmlformats.org/drawingml/2006/table">
            <a:tbl>
              <a:tblPr/>
              <a:tblGrid>
                <a:gridCol w="1845360"/>
                <a:gridCol w="1032840"/>
                <a:gridCol w="859320"/>
                <a:gridCol w="1506960"/>
              </a:tblGrid>
              <a:tr h="54612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346320"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110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52X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38X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73080" bIns="73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100%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68" name="Table 6"/>
          <p:cNvGraphicFramePr/>
          <p:nvPr/>
        </p:nvGraphicFramePr>
        <p:xfrm>
          <a:off x="1882440" y="4188600"/>
          <a:ext cx="6193800" cy="677880"/>
        </p:xfrm>
        <a:graphic>
          <a:graphicData uri="http://schemas.openxmlformats.org/drawingml/2006/table">
            <a:tbl>
              <a:tblPr/>
              <a:tblGrid>
                <a:gridCol w="1649160"/>
                <a:gridCol w="1062720"/>
                <a:gridCol w="806760"/>
                <a:gridCol w="806760"/>
                <a:gridCol w="1868400"/>
              </a:tblGrid>
              <a:tr h="536040"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Speedup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Energy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Accuracy 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Input/Output data precision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a8d08d"/>
                    </a:solidFill>
                  </a:tcPr>
                </a:tc>
              </a:tr>
              <a:tr h="399960"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110 cycle signal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53X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40X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100%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72720" rIns="72720" tIns="0" bIns="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single precision (float)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72720" marR="72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69" name="Google Shape;423;g2136d8289d9_0_27" descr=""/>
          <p:cNvPicPr/>
          <p:nvPr/>
        </p:nvPicPr>
        <p:blipFill>
          <a:blip r:embed="rId1"/>
          <a:stretch/>
        </p:blipFill>
        <p:spPr>
          <a:xfrm>
            <a:off x="8971200" y="1514160"/>
            <a:ext cx="2464560" cy="4844880"/>
          </a:xfrm>
          <a:prstGeom prst="rect">
            <a:avLst/>
          </a:prstGeom>
          <a:ln>
            <a:noFill/>
          </a:ln>
        </p:spPr>
      </p:pic>
      <p:sp>
        <p:nvSpPr>
          <p:cNvPr id="270" name="TextShape 7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E25B36C-BB22-463E-ACE0-36ECABFB32A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Transprecision and Approximate Computing Techniques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3"/>
          <p:cNvSpPr/>
          <p:nvPr/>
        </p:nvSpPr>
        <p:spPr>
          <a:xfrm>
            <a:off x="4165560" y="6460200"/>
            <a:ext cx="38581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Google Shape;433;p16" descr=""/>
          <p:cNvPicPr/>
          <p:nvPr/>
        </p:nvPicPr>
        <p:blipFill>
          <a:blip r:embed="rId1"/>
          <a:srcRect l="0" t="0" r="74534" b="0"/>
          <a:stretch/>
        </p:blipFill>
        <p:spPr>
          <a:xfrm>
            <a:off x="1879560" y="1917720"/>
            <a:ext cx="1987560" cy="3609000"/>
          </a:xfrm>
          <a:prstGeom prst="rect">
            <a:avLst/>
          </a:prstGeom>
          <a:ln w="152280">
            <a:solidFill>
              <a:schemeClr val="lt1"/>
            </a:solidFill>
            <a:round/>
          </a:ln>
        </p:spPr>
      </p:pic>
      <p:pic>
        <p:nvPicPr>
          <p:cNvPr id="276" name="Google Shape;434;p16" descr=""/>
          <p:cNvPicPr/>
          <p:nvPr/>
        </p:nvPicPr>
        <p:blipFill>
          <a:blip r:embed="rId2"/>
          <a:stretch/>
        </p:blipFill>
        <p:spPr>
          <a:xfrm rot="16200000">
            <a:off x="3769200" y="2711160"/>
            <a:ext cx="144360" cy="392040"/>
          </a:xfrm>
          <a:prstGeom prst="rect">
            <a:avLst/>
          </a:prstGeom>
          <a:ln>
            <a:noFill/>
          </a:ln>
        </p:spPr>
      </p:pic>
      <p:pic>
        <p:nvPicPr>
          <p:cNvPr id="277" name="Google Shape;435;p16" descr=""/>
          <p:cNvPicPr/>
          <p:nvPr/>
        </p:nvPicPr>
        <p:blipFill>
          <a:blip r:embed="rId3"/>
          <a:stretch/>
        </p:blipFill>
        <p:spPr>
          <a:xfrm rot="16200000">
            <a:off x="3769200" y="4370040"/>
            <a:ext cx="144360" cy="392040"/>
          </a:xfrm>
          <a:prstGeom prst="rect">
            <a:avLst/>
          </a:prstGeom>
          <a:ln>
            <a:noFill/>
          </a:ln>
        </p:spPr>
      </p:pic>
      <p:sp>
        <p:nvSpPr>
          <p:cNvPr id="278" name="CustomShape 5"/>
          <p:cNvSpPr/>
          <p:nvPr/>
        </p:nvSpPr>
        <p:spPr>
          <a:xfrm>
            <a:off x="887760" y="1215000"/>
            <a:ext cx="11262600" cy="5166360"/>
          </a:xfrm>
          <a:prstGeom prst="rect">
            <a:avLst/>
          </a:prstGeom>
          <a:noFill/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648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Automated Benchmarking with regard to Approximation and Transprecision computing techniques.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9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F62B0B-1BEB-4874-AD9D-2F355D013FCE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887760" y="1215000"/>
            <a:ext cx="11262600" cy="88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648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Automated Benchmarking with regard to Approximation and Transprecision computing techniques.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Transprecision and Approximate Computing Techniques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4"/>
          <p:cNvSpPr/>
          <p:nvPr/>
        </p:nvSpPr>
        <p:spPr>
          <a:xfrm>
            <a:off x="4165560" y="6460200"/>
            <a:ext cx="38581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5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Google Shape;447;p17" descr=""/>
          <p:cNvPicPr/>
          <p:nvPr/>
        </p:nvPicPr>
        <p:blipFill>
          <a:blip r:embed="rId1"/>
          <a:srcRect l="3489" t="5026" r="35910" b="0"/>
          <a:stretch/>
        </p:blipFill>
        <p:spPr>
          <a:xfrm>
            <a:off x="2152440" y="2098800"/>
            <a:ext cx="4732200" cy="3427560"/>
          </a:xfrm>
          <a:prstGeom prst="rect">
            <a:avLst/>
          </a:prstGeom>
          <a:ln w="152280">
            <a:solidFill>
              <a:schemeClr val="lt1"/>
            </a:solidFill>
            <a:round/>
          </a:ln>
        </p:spPr>
      </p:pic>
      <p:sp>
        <p:nvSpPr>
          <p:cNvPr id="286" name="CustomShape 6"/>
          <p:cNvSpPr/>
          <p:nvPr/>
        </p:nvSpPr>
        <p:spPr>
          <a:xfrm rot="10800000">
            <a:off x="6284880" y="3234240"/>
            <a:ext cx="3409200" cy="996840"/>
          </a:xfrm>
          <a:prstGeom prst="flowChartOnlineStorage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TextShape 7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8045E2F-15DE-40E7-8FA7-9A78318E0400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887760" y="121500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648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Automated Benchmarking with regard to Approximation and Transprecision computing techniques.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Transprecision and Approximate Computing Techniques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2" name="Google Shape;458;p19" descr=""/>
          <p:cNvPicPr/>
          <p:nvPr/>
        </p:nvPicPr>
        <p:blipFill>
          <a:blip r:embed="rId1"/>
          <a:stretch/>
        </p:blipFill>
        <p:spPr>
          <a:xfrm>
            <a:off x="1104120" y="2900880"/>
            <a:ext cx="8980200" cy="3557520"/>
          </a:xfrm>
          <a:prstGeom prst="rect">
            <a:avLst/>
          </a:prstGeom>
          <a:ln>
            <a:noFill/>
          </a:ln>
        </p:spPr>
      </p:pic>
      <p:pic>
        <p:nvPicPr>
          <p:cNvPr id="293" name="Google Shape;459;p19" descr=""/>
          <p:cNvPicPr/>
          <p:nvPr/>
        </p:nvPicPr>
        <p:blipFill>
          <a:blip r:embed="rId2"/>
          <a:srcRect l="2659" t="5026" r="3650" b="0"/>
          <a:stretch/>
        </p:blipFill>
        <p:spPr>
          <a:xfrm>
            <a:off x="2087280" y="2098800"/>
            <a:ext cx="7316280" cy="3427560"/>
          </a:xfrm>
          <a:prstGeom prst="rect">
            <a:avLst/>
          </a:prstGeom>
          <a:ln w="152280">
            <a:solidFill>
              <a:schemeClr val="lt1"/>
            </a:solidFill>
            <a:round/>
          </a:ln>
        </p:spPr>
      </p:pic>
      <p:sp>
        <p:nvSpPr>
          <p:cNvPr id="294" name="TextShape 5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1B9DFF6-0C3B-4FC9-ACBA-56278A2E4CC4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Integration of the HPC Service toward VVUQ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624240" y="124236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000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Demo for automated benchmarking of kernels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 marL="343080"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 marL="343080"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 marL="74304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endParaRPr b="0" lang="en-US" sz="28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4165560" y="6460200"/>
            <a:ext cx="38581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9037800" y="6460200"/>
            <a:ext cx="284256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5"/>
          <p:cNvSpPr/>
          <p:nvPr/>
        </p:nvSpPr>
        <p:spPr>
          <a:xfrm>
            <a:off x="776520" y="661248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0" name="Google Shape;470;p20" descr=""/>
          <p:cNvPicPr/>
          <p:nvPr/>
        </p:nvPicPr>
        <p:blipFill>
          <a:blip r:embed="rId1"/>
          <a:stretch/>
        </p:blipFill>
        <p:spPr>
          <a:xfrm>
            <a:off x="3453840" y="2312280"/>
            <a:ext cx="4570920" cy="3427920"/>
          </a:xfrm>
          <a:prstGeom prst="rect">
            <a:avLst/>
          </a:prstGeom>
          <a:ln>
            <a:noFill/>
          </a:ln>
        </p:spPr>
      </p:pic>
      <p:sp>
        <p:nvSpPr>
          <p:cNvPr id="301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2115403-6EF6-4398-BCD9-8FDED3C384FB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Hybrid parallel implementation of multiple kernels</a:t>
            </a:r>
            <a:endParaRPr b="0" lang="en-US" sz="22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Parallelization in shared and distributed memory (OpenMP/MPI)</a:t>
            </a:r>
            <a:endParaRPr b="0" lang="en-US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Task parallelization by distributing task across multiple processes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TextShape 5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DB8F6E-0F3D-4027-900C-07E576A4CAFF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106" name="Google Shape;172;g2123818c926_0_194" descr=""/>
          <p:cNvPicPr/>
          <p:nvPr/>
        </p:nvPicPr>
        <p:blipFill>
          <a:blip r:embed="rId1"/>
          <a:stretch/>
        </p:blipFill>
        <p:spPr>
          <a:xfrm>
            <a:off x="8623080" y="1292040"/>
            <a:ext cx="2480400" cy="139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Development of VVUQ Tool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624240" y="129132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07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Development of framework for Verification, Validation and Uncertainty Quantification (VVUQ)</a:t>
            </a:r>
            <a:endParaRPr b="0" lang="en-US" sz="21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4"/>
          <p:cNvSpPr/>
          <p:nvPr/>
        </p:nvSpPr>
        <p:spPr>
          <a:xfrm>
            <a:off x="4165560" y="6460200"/>
            <a:ext cx="38581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Google Shape;481;p21" descr=""/>
          <p:cNvPicPr/>
          <p:nvPr/>
        </p:nvPicPr>
        <p:blipFill>
          <a:blip r:embed="rId1"/>
          <a:stretch/>
        </p:blipFill>
        <p:spPr>
          <a:xfrm>
            <a:off x="1104120" y="2900880"/>
            <a:ext cx="8980200" cy="3557520"/>
          </a:xfrm>
          <a:prstGeom prst="rect">
            <a:avLst/>
          </a:prstGeom>
          <a:ln>
            <a:noFill/>
          </a:ln>
        </p:spPr>
      </p:pic>
      <p:pic>
        <p:nvPicPr>
          <p:cNvPr id="308" name="Google Shape;482;p21" descr=""/>
          <p:cNvPicPr/>
          <p:nvPr/>
        </p:nvPicPr>
        <p:blipFill>
          <a:blip r:embed="rId2"/>
          <a:stretch/>
        </p:blipFill>
        <p:spPr>
          <a:xfrm>
            <a:off x="8024760" y="1982880"/>
            <a:ext cx="2998080" cy="4128840"/>
          </a:xfrm>
          <a:prstGeom prst="rect">
            <a:avLst/>
          </a:prstGeom>
          <a:ln>
            <a:noFill/>
          </a:ln>
        </p:spPr>
      </p:pic>
      <p:pic>
        <p:nvPicPr>
          <p:cNvPr id="309" name="Google Shape;483;p21" descr=""/>
          <p:cNvPicPr/>
          <p:nvPr/>
        </p:nvPicPr>
        <p:blipFill>
          <a:blip r:embed="rId3"/>
          <a:stretch/>
        </p:blipFill>
        <p:spPr>
          <a:xfrm>
            <a:off x="7703640" y="2049840"/>
            <a:ext cx="2998080" cy="4128840"/>
          </a:xfrm>
          <a:prstGeom prst="rect">
            <a:avLst/>
          </a:prstGeom>
          <a:ln>
            <a:noFill/>
          </a:ln>
        </p:spPr>
      </p:pic>
      <p:pic>
        <p:nvPicPr>
          <p:cNvPr id="310" name="Google Shape;484;p21" descr=""/>
          <p:cNvPicPr/>
          <p:nvPr/>
        </p:nvPicPr>
        <p:blipFill>
          <a:blip r:embed="rId4"/>
          <a:srcRect l="2659" t="5026" r="3650" b="0"/>
          <a:stretch/>
        </p:blipFill>
        <p:spPr>
          <a:xfrm>
            <a:off x="2087280" y="2098800"/>
            <a:ext cx="7316280" cy="3427560"/>
          </a:xfrm>
          <a:prstGeom prst="rect">
            <a:avLst/>
          </a:prstGeom>
          <a:ln w="152280">
            <a:solidFill>
              <a:schemeClr val="lt1"/>
            </a:solidFill>
            <a:round/>
          </a:ln>
        </p:spPr>
      </p:pic>
      <p:sp>
        <p:nvSpPr>
          <p:cNvPr id="311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9FBA114-66AD-4F7B-8B22-8A02EF1EC122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Development of VVUQ Tool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3"/>
          <p:cNvSpPr/>
          <p:nvPr/>
        </p:nvSpPr>
        <p:spPr>
          <a:xfrm>
            <a:off x="4165560" y="6460200"/>
            <a:ext cx="38581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6" name="Google Shape;494;p22" descr=""/>
          <p:cNvPicPr/>
          <p:nvPr/>
        </p:nvPicPr>
        <p:blipFill>
          <a:blip r:embed="rId1"/>
          <a:stretch/>
        </p:blipFill>
        <p:spPr>
          <a:xfrm>
            <a:off x="7825320" y="4725000"/>
            <a:ext cx="2998080" cy="1470600"/>
          </a:xfrm>
          <a:prstGeom prst="rect">
            <a:avLst/>
          </a:prstGeom>
          <a:ln>
            <a:noFill/>
          </a:ln>
        </p:spPr>
      </p:pic>
      <p:pic>
        <p:nvPicPr>
          <p:cNvPr id="317" name="Google Shape;495;p22" descr=""/>
          <p:cNvPicPr/>
          <p:nvPr/>
        </p:nvPicPr>
        <p:blipFill>
          <a:blip r:embed="rId2"/>
          <a:srcRect l="2659" t="5026" r="3650" b="0"/>
          <a:stretch/>
        </p:blipFill>
        <p:spPr>
          <a:xfrm>
            <a:off x="2087280" y="2098800"/>
            <a:ext cx="7316280" cy="3427560"/>
          </a:xfrm>
          <a:prstGeom prst="rect">
            <a:avLst/>
          </a:prstGeom>
          <a:ln w="152280">
            <a:solidFill>
              <a:schemeClr val="lt1"/>
            </a:solidFill>
            <a:round/>
          </a:ln>
        </p:spPr>
      </p:pic>
      <p:pic>
        <p:nvPicPr>
          <p:cNvPr id="318" name="Google Shape;496;p22" descr=""/>
          <p:cNvPicPr/>
          <p:nvPr/>
        </p:nvPicPr>
        <p:blipFill>
          <a:blip r:embed="rId3"/>
          <a:srcRect l="74155" t="28742" r="0" b="31887"/>
          <a:stretch/>
        </p:blipFill>
        <p:spPr>
          <a:xfrm>
            <a:off x="9365400" y="2844000"/>
            <a:ext cx="2187360" cy="1793880"/>
          </a:xfrm>
          <a:prstGeom prst="rect">
            <a:avLst/>
          </a:prstGeom>
          <a:ln>
            <a:noFill/>
          </a:ln>
        </p:spPr>
      </p:pic>
      <p:sp>
        <p:nvSpPr>
          <p:cNvPr id="319" name="CustomShape 5"/>
          <p:cNvSpPr/>
          <p:nvPr/>
        </p:nvSpPr>
        <p:spPr>
          <a:xfrm>
            <a:off x="624240" y="1291320"/>
            <a:ext cx="1126260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07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Development of framework for Verification, Validation and Uncertainty Quantification (VVUQ)</a:t>
            </a:r>
            <a:endParaRPr b="0" lang="en-US" sz="21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</p:txBody>
      </p:sp>
      <p:sp>
        <p:nvSpPr>
          <p:cNvPr id="320" name="CustomShape 6"/>
          <p:cNvSpPr/>
          <p:nvPr/>
        </p:nvSpPr>
        <p:spPr>
          <a:xfrm>
            <a:off x="9931320" y="2293560"/>
            <a:ext cx="1077480" cy="79416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7"/>
          <p:cNvSpPr/>
          <p:nvPr/>
        </p:nvSpPr>
        <p:spPr>
          <a:xfrm>
            <a:off x="9931320" y="4485960"/>
            <a:ext cx="1077480" cy="79416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TextShape 8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7F47794-E31F-4BEF-8B8B-FE81CBE074E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Development of VVUQ Tool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4165560" y="6460200"/>
            <a:ext cx="38581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4610520" y="6460200"/>
            <a:ext cx="29980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Calibri"/>
              </a:rPr>
              <a:t>7th-plenary meeting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pic>
        <p:nvPicPr>
          <p:cNvPr id="326" name="Google Shape;508;p23" descr=""/>
          <p:cNvPicPr/>
          <p:nvPr/>
        </p:nvPicPr>
        <p:blipFill>
          <a:blip r:embed="rId1"/>
          <a:srcRect l="2659" t="5026" r="3650" b="0"/>
          <a:stretch/>
        </p:blipFill>
        <p:spPr>
          <a:xfrm>
            <a:off x="2087280" y="2098800"/>
            <a:ext cx="7316280" cy="3427560"/>
          </a:xfrm>
          <a:prstGeom prst="rect">
            <a:avLst/>
          </a:prstGeom>
          <a:ln w="152280">
            <a:solidFill>
              <a:schemeClr val="lt1"/>
            </a:solidFill>
            <a:round/>
          </a:ln>
        </p:spPr>
      </p:pic>
      <p:pic>
        <p:nvPicPr>
          <p:cNvPr id="327" name="Google Shape;509;p23" descr=""/>
          <p:cNvPicPr/>
          <p:nvPr/>
        </p:nvPicPr>
        <p:blipFill>
          <a:blip r:embed="rId2"/>
          <a:srcRect l="74155" t="4088" r="0" b="31887"/>
          <a:stretch/>
        </p:blipFill>
        <p:spPr>
          <a:xfrm>
            <a:off x="9365400" y="1720080"/>
            <a:ext cx="2187360" cy="2917800"/>
          </a:xfrm>
          <a:prstGeom prst="rect">
            <a:avLst/>
          </a:prstGeom>
          <a:ln>
            <a:noFill/>
          </a:ln>
        </p:spPr>
      </p:pic>
      <p:sp>
        <p:nvSpPr>
          <p:cNvPr id="328" name="CustomShape 4"/>
          <p:cNvSpPr/>
          <p:nvPr/>
        </p:nvSpPr>
        <p:spPr>
          <a:xfrm>
            <a:off x="9931320" y="4485960"/>
            <a:ext cx="1077480" cy="79416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5"/>
          <p:cNvSpPr/>
          <p:nvPr/>
        </p:nvSpPr>
        <p:spPr>
          <a:xfrm>
            <a:off x="624240" y="1291320"/>
            <a:ext cx="11262600" cy="88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07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Development of framework for Verification, Validation and Uncertainty Quantification (VVUQ)  </a:t>
            </a:r>
            <a:endParaRPr b="0" lang="en-US" sz="2100" spc="-1" strike="noStrike">
              <a:latin typeface="Arial"/>
            </a:endParaRPr>
          </a:p>
          <a:p>
            <a:pPr lvl="1" marL="914400" indent="-328320">
              <a:lnSpc>
                <a:spcPct val="100000"/>
              </a:lnSpc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Select parallel parameter to minimizes the execution runtime and energy consumption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0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AE78831-128D-4E06-9772-F0FA48AB02C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Development of VVUQ Tool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3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Google Shape;520;p24" descr=""/>
          <p:cNvPicPr/>
          <p:nvPr/>
        </p:nvPicPr>
        <p:blipFill>
          <a:blip r:embed="rId1"/>
          <a:stretch/>
        </p:blipFill>
        <p:spPr>
          <a:xfrm>
            <a:off x="1104120" y="2900880"/>
            <a:ext cx="8980200" cy="3557520"/>
          </a:xfrm>
          <a:prstGeom prst="rect">
            <a:avLst/>
          </a:prstGeom>
          <a:ln>
            <a:noFill/>
          </a:ln>
        </p:spPr>
      </p:pic>
      <p:pic>
        <p:nvPicPr>
          <p:cNvPr id="335" name="Google Shape;521;p24" descr=""/>
          <p:cNvPicPr/>
          <p:nvPr/>
        </p:nvPicPr>
        <p:blipFill>
          <a:blip r:embed="rId2"/>
          <a:srcRect l="2659" t="5026" r="3650" b="0"/>
          <a:stretch/>
        </p:blipFill>
        <p:spPr>
          <a:xfrm>
            <a:off x="2087280" y="2098800"/>
            <a:ext cx="7316280" cy="3427560"/>
          </a:xfrm>
          <a:prstGeom prst="rect">
            <a:avLst/>
          </a:prstGeom>
          <a:ln w="152280">
            <a:solidFill>
              <a:schemeClr val="lt1"/>
            </a:solidFill>
            <a:round/>
          </a:ln>
        </p:spPr>
      </p:pic>
      <p:pic>
        <p:nvPicPr>
          <p:cNvPr id="336" name="Google Shape;522;p24" descr=""/>
          <p:cNvPicPr/>
          <p:nvPr/>
        </p:nvPicPr>
        <p:blipFill>
          <a:blip r:embed="rId3"/>
          <a:srcRect l="74155" t="4088" r="0" b="2820"/>
          <a:stretch/>
        </p:blipFill>
        <p:spPr>
          <a:xfrm>
            <a:off x="9365400" y="1720080"/>
            <a:ext cx="2187360" cy="4242960"/>
          </a:xfrm>
          <a:prstGeom prst="rect">
            <a:avLst/>
          </a:prstGeom>
          <a:ln>
            <a:noFill/>
          </a:ln>
        </p:spPr>
      </p:pic>
      <p:sp>
        <p:nvSpPr>
          <p:cNvPr id="337" name="CustomShape 4"/>
          <p:cNvSpPr/>
          <p:nvPr/>
        </p:nvSpPr>
        <p:spPr>
          <a:xfrm>
            <a:off x="624240" y="1291320"/>
            <a:ext cx="11262600" cy="9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07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Development of framework for Verification, Validation and Uncertainty Quantification (VVUQ)</a:t>
            </a:r>
            <a:endParaRPr b="0" lang="en-US" sz="2100" spc="-1" strike="noStrike">
              <a:latin typeface="Arial"/>
            </a:endParaRPr>
          </a:p>
          <a:p>
            <a:pPr lvl="1" marL="914400" indent="-328320">
              <a:lnSpc>
                <a:spcPct val="100000"/>
              </a:lnSpc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Select parallel parameter to minimizes the execution runtime and energy consumption</a:t>
            </a:r>
            <a:endParaRPr b="0" lang="en-US" sz="1800" spc="-1" strike="noStrike">
              <a:latin typeface="Arial"/>
            </a:endParaRPr>
          </a:p>
          <a:p>
            <a:pPr lvl="1" marL="914400" indent="-341640">
              <a:lnSpc>
                <a:spcPct val="100000"/>
              </a:lnSpc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Analyzes trade off between the execution runtime and application accuracy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8" name="TextShape 5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1D78188-DB1C-4204-85F9-0A1D29E74B7C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Development of VVUQ Tool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624240" y="1291320"/>
            <a:ext cx="1126260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07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Development of framework for Verification, Validation and Uncertainty Quantification (VVUQ)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TextShape 4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797D3DB-78C2-450E-ADFB-E4E62DD7345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343" name="Google Shape;533;p25" descr=""/>
          <p:cNvPicPr/>
          <p:nvPr/>
        </p:nvPicPr>
        <p:blipFill>
          <a:blip r:embed="rId1"/>
          <a:srcRect l="0" t="2520" r="42642" b="56829"/>
          <a:stretch/>
        </p:blipFill>
        <p:spPr>
          <a:xfrm>
            <a:off x="1583280" y="2461680"/>
            <a:ext cx="8489160" cy="297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Development of VVUQ Tool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624240" y="129132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07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Development of framework for Verification, Validation and Uncertainty Quantification (VVUQ)</a:t>
            </a:r>
            <a:endParaRPr b="0" lang="en-US" sz="2100" spc="-1" strike="noStrike">
              <a:latin typeface="Arial"/>
            </a:endParaRPr>
          </a:p>
          <a:p>
            <a:pPr lvl="1" marL="914400" indent="-334800">
              <a:lnSpc>
                <a:spcPct val="100000"/>
              </a:lnSpc>
              <a:buClr>
                <a:srgbClr val="7f7f7f"/>
              </a:buClr>
              <a:buFont typeface="Noto Sans"/>
              <a:buChar char="■"/>
            </a:pPr>
            <a:r>
              <a:rPr b="0" lang="en-US" sz="1900" spc="-1" strike="noStrike">
                <a:solidFill>
                  <a:srgbClr val="000000"/>
                </a:solidFill>
                <a:latin typeface="Calibri"/>
                <a:ea typeface="Calibri"/>
              </a:rPr>
              <a:t>Select parallel parameter to minimizes the execution runtime and energy consumption</a:t>
            </a:r>
            <a:endParaRPr b="0" lang="en-US" sz="19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4"/>
          <p:cNvSpPr/>
          <p:nvPr/>
        </p:nvSpPr>
        <p:spPr>
          <a:xfrm>
            <a:off x="4165560" y="6460200"/>
            <a:ext cx="38581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5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24541D-D64C-46AF-834E-CAA9F45DC88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350" name="Google Shape;544;p26" descr=""/>
          <p:cNvPicPr/>
          <p:nvPr/>
        </p:nvPicPr>
        <p:blipFill>
          <a:blip r:embed="rId1"/>
          <a:srcRect l="-1167" t="47332" r="6262" b="13680"/>
          <a:stretch/>
        </p:blipFill>
        <p:spPr>
          <a:xfrm>
            <a:off x="520920" y="2590920"/>
            <a:ext cx="11469240" cy="267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</a:t>
            </a: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Next Steps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624240" y="129132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000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Acceleration the InBestMe Kernels</a:t>
            </a:r>
            <a:endParaRPr b="0" lang="en-US" sz="2100" spc="-1" strike="noStrike">
              <a:latin typeface="Arial"/>
            </a:endParaRPr>
          </a:p>
          <a:p>
            <a:pPr marL="457200" indent="-36000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Writing the final deliverable of the WP4</a:t>
            </a:r>
            <a:endParaRPr b="0" lang="en-US" sz="2100" spc="-1" strike="noStrike">
              <a:latin typeface="Arial"/>
            </a:endParaRPr>
          </a:p>
          <a:p>
            <a:pPr marL="457200" indent="-36000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Finalized the implementation of Kernels and Benchmarking</a:t>
            </a:r>
            <a:endParaRPr b="0" lang="en-US" sz="21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 marL="343080"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 marL="343080">
              <a:lnSpc>
                <a:spcPct val="100000"/>
              </a:lnSpc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  <a:p>
            <a:pPr marL="74304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endParaRPr b="0" lang="en-US" sz="28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4165560" y="6460200"/>
            <a:ext cx="38581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9037800" y="6460200"/>
            <a:ext cx="284256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5"/>
          <p:cNvSpPr/>
          <p:nvPr/>
        </p:nvSpPr>
        <p:spPr>
          <a:xfrm>
            <a:off x="776520" y="661248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310DBFF-E398-4181-AC50-2620FC257D7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Hybrid parallel implementation of multiple kernels</a:t>
            </a:r>
            <a:endParaRPr b="0" lang="en-US" sz="22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Parallelization in shared and distributed memory (OpenMP/MPI)</a:t>
            </a:r>
            <a:endParaRPr b="0" lang="en-US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Task parallelization by distributing task across multiple process</a:t>
            </a: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FFT (Fast Fourier Transformation)</a:t>
            </a:r>
            <a:endParaRPr b="0" lang="en-US" sz="2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5"/>
          <p:cNvSpPr/>
          <p:nvPr/>
        </p:nvSpPr>
        <p:spPr>
          <a:xfrm>
            <a:off x="4968360" y="3921120"/>
            <a:ext cx="2283120" cy="142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8d08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6"/>
          <p:cNvSpPr/>
          <p:nvPr/>
        </p:nvSpPr>
        <p:spPr>
          <a:xfrm>
            <a:off x="5064480" y="4434480"/>
            <a:ext cx="20908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FFT Filter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3" name="Google Shape;183;g2123818c926_0_230" descr=""/>
          <p:cNvPicPr/>
          <p:nvPr/>
        </p:nvPicPr>
        <p:blipFill>
          <a:blip r:embed="rId1"/>
          <a:srcRect l="0" t="7799" r="0" b="0"/>
          <a:stretch/>
        </p:blipFill>
        <p:spPr>
          <a:xfrm>
            <a:off x="839520" y="3288600"/>
            <a:ext cx="3718800" cy="3445920"/>
          </a:xfrm>
          <a:prstGeom prst="rect">
            <a:avLst/>
          </a:prstGeom>
          <a:ln>
            <a:noFill/>
          </a:ln>
        </p:spPr>
      </p:pic>
      <p:sp>
        <p:nvSpPr>
          <p:cNvPr id="114" name="TextShape 7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94782BE-A830-4D43-A705-DB93DA4E4AD7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Hybrid parallel implementation of multiple kernels</a:t>
            </a:r>
            <a:endParaRPr b="0" lang="en-US" sz="22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Parallelization in shared and distributed memory (OpenMP/MPI)</a:t>
            </a:r>
            <a:endParaRPr b="0" lang="en-US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Task parallelization by distributing task across multiple process</a:t>
            </a: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FFT (Fast Fourier Transformation)</a:t>
            </a:r>
            <a:endParaRPr b="0" lang="en-US" sz="2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Google Shape;193;g2123818c926_0_516" descr=""/>
          <p:cNvPicPr/>
          <p:nvPr/>
        </p:nvPicPr>
        <p:blipFill>
          <a:blip r:embed="rId1"/>
          <a:srcRect l="0" t="7799" r="0" b="0"/>
          <a:stretch/>
        </p:blipFill>
        <p:spPr>
          <a:xfrm>
            <a:off x="839520" y="3288600"/>
            <a:ext cx="3718800" cy="3445920"/>
          </a:xfrm>
          <a:prstGeom prst="rect">
            <a:avLst/>
          </a:prstGeom>
          <a:ln>
            <a:noFill/>
          </a:ln>
        </p:spPr>
      </p:pic>
      <p:pic>
        <p:nvPicPr>
          <p:cNvPr id="120" name="Google Shape;194;g2123818c926_0_516" descr=""/>
          <p:cNvPicPr/>
          <p:nvPr/>
        </p:nvPicPr>
        <p:blipFill>
          <a:blip r:embed="rId2"/>
          <a:srcRect l="0" t="8500" r="0" b="0"/>
          <a:stretch/>
        </p:blipFill>
        <p:spPr>
          <a:xfrm>
            <a:off x="7417440" y="3288600"/>
            <a:ext cx="3718800" cy="3402720"/>
          </a:xfrm>
          <a:prstGeom prst="rect">
            <a:avLst/>
          </a:prstGeom>
          <a:ln>
            <a:noFill/>
          </a:ln>
        </p:spPr>
      </p:pic>
      <p:sp>
        <p:nvSpPr>
          <p:cNvPr id="121" name="CustomShape 5"/>
          <p:cNvSpPr/>
          <p:nvPr/>
        </p:nvSpPr>
        <p:spPr>
          <a:xfrm>
            <a:off x="4968360" y="3921120"/>
            <a:ext cx="2283120" cy="142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8d08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6"/>
          <p:cNvSpPr/>
          <p:nvPr/>
        </p:nvSpPr>
        <p:spPr>
          <a:xfrm>
            <a:off x="5064480" y="4434480"/>
            <a:ext cx="20908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FFT Filter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3" name="TextShape 7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6689718-114D-40D9-8BCD-3EF9EACDB122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Hybrid parallel implementation of multiple kernels</a:t>
            </a:r>
            <a:endParaRPr b="0" lang="en-US" sz="22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Parallelization in shared and distributed memory (OpenMP/MPI)</a:t>
            </a:r>
            <a:endParaRPr b="0" lang="en-US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Task parallelization by distributing task across multiple process</a:t>
            </a: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K-Mean Clustering method (with DTW metric)</a:t>
            </a:r>
            <a:endParaRPr b="0" lang="en-US" sz="2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2860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Google Shape;206;g2123818c926_0_206" descr=""/>
          <p:cNvPicPr/>
          <p:nvPr/>
        </p:nvPicPr>
        <p:blipFill>
          <a:blip r:embed="rId1"/>
          <a:srcRect l="0" t="8458" r="0" b="0"/>
          <a:stretch/>
        </p:blipFill>
        <p:spPr>
          <a:xfrm>
            <a:off x="824040" y="3301920"/>
            <a:ext cx="3728880" cy="3413520"/>
          </a:xfrm>
          <a:prstGeom prst="rect">
            <a:avLst/>
          </a:prstGeom>
          <a:ln>
            <a:noFill/>
          </a:ln>
        </p:spPr>
      </p:pic>
      <p:sp>
        <p:nvSpPr>
          <p:cNvPr id="129" name="CustomShape 5"/>
          <p:cNvSpPr/>
          <p:nvPr/>
        </p:nvSpPr>
        <p:spPr>
          <a:xfrm>
            <a:off x="4968360" y="3921120"/>
            <a:ext cx="2283120" cy="142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8d08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6"/>
          <p:cNvSpPr/>
          <p:nvPr/>
        </p:nvSpPr>
        <p:spPr>
          <a:xfrm>
            <a:off x="5064480" y="4434480"/>
            <a:ext cx="20908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KMean Classification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" name="TextShape 7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6ADFAE4-E76A-4611-BDEB-381469CE23C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Hybrid parallel implementation of multiple kernels</a:t>
            </a:r>
            <a:endParaRPr b="0" lang="en-US" sz="22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Parallelization in shared and distributed memory (OpenMP/MPI)</a:t>
            </a:r>
            <a:endParaRPr b="0" lang="en-US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Task parallelization by distributing task across multiple process</a:t>
            </a: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K-Mean Clustering method (with DTW metric)</a:t>
            </a:r>
            <a:endParaRPr b="0" lang="en-US" sz="2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2860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624240" y="6460200"/>
            <a:ext cx="28425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Google Shape;218;g2123818c926_0_470" descr=""/>
          <p:cNvPicPr/>
          <p:nvPr/>
        </p:nvPicPr>
        <p:blipFill>
          <a:blip r:embed="rId1"/>
          <a:srcRect l="0" t="8458" r="0" b="0"/>
          <a:stretch/>
        </p:blipFill>
        <p:spPr>
          <a:xfrm>
            <a:off x="824040" y="3301920"/>
            <a:ext cx="3728880" cy="3413520"/>
          </a:xfrm>
          <a:prstGeom prst="rect">
            <a:avLst/>
          </a:prstGeom>
          <a:ln>
            <a:noFill/>
          </a:ln>
        </p:spPr>
      </p:pic>
      <p:sp>
        <p:nvSpPr>
          <p:cNvPr id="137" name="CustomShape 5"/>
          <p:cNvSpPr/>
          <p:nvPr/>
        </p:nvSpPr>
        <p:spPr>
          <a:xfrm>
            <a:off x="4968360" y="3921120"/>
            <a:ext cx="2283120" cy="142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8d08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6"/>
          <p:cNvSpPr/>
          <p:nvPr/>
        </p:nvSpPr>
        <p:spPr>
          <a:xfrm>
            <a:off x="5064480" y="4434480"/>
            <a:ext cx="20908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KMean Classification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9" name="Google Shape;221;g2123818c926_0_470" descr=""/>
          <p:cNvPicPr/>
          <p:nvPr/>
        </p:nvPicPr>
        <p:blipFill>
          <a:blip r:embed="rId2"/>
          <a:srcRect l="0" t="8458" r="0" b="0"/>
          <a:stretch/>
        </p:blipFill>
        <p:spPr>
          <a:xfrm>
            <a:off x="7404120" y="3301920"/>
            <a:ext cx="3728880" cy="3413520"/>
          </a:xfrm>
          <a:prstGeom prst="rect">
            <a:avLst/>
          </a:prstGeom>
          <a:ln>
            <a:noFill/>
          </a:ln>
        </p:spPr>
      </p:pic>
      <p:sp>
        <p:nvSpPr>
          <p:cNvPr id="140" name="TextShape 7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AA4C8B5-6471-493A-8347-EA7338CE42A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Hybrid parallel implementation of multiple kernels</a:t>
            </a:r>
            <a:endParaRPr b="0" lang="en-US" sz="22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Parallelization in shared and distributed memory (OpenMP/MPI)</a:t>
            </a:r>
            <a:endParaRPr b="0" lang="en-US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Task parallelization by distributing task across multiple process</a:t>
            </a: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KNN Classification (with DTW metric)</a:t>
            </a:r>
            <a:endParaRPr b="0" lang="en-US" sz="2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42" name="Google Shape;228;g2123818c926_0_488" descr=""/>
          <p:cNvPicPr/>
          <p:nvPr/>
        </p:nvPicPr>
        <p:blipFill>
          <a:blip r:embed="rId1"/>
          <a:srcRect l="0" t="7587" r="0" b="0"/>
          <a:stretch/>
        </p:blipFill>
        <p:spPr>
          <a:xfrm>
            <a:off x="844920" y="3275280"/>
            <a:ext cx="3686760" cy="3407040"/>
          </a:xfrm>
          <a:prstGeom prst="rect">
            <a:avLst/>
          </a:prstGeom>
          <a:ln>
            <a:noFill/>
          </a:ln>
        </p:spPr>
      </p:pic>
      <p:sp>
        <p:nvSpPr>
          <p:cNvPr id="143" name="CustomShape 2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"/>
          <p:cNvSpPr/>
          <p:nvPr/>
        </p:nvSpPr>
        <p:spPr>
          <a:xfrm>
            <a:off x="4968360" y="3921120"/>
            <a:ext cx="2283120" cy="142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8d08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5"/>
          <p:cNvSpPr/>
          <p:nvPr/>
        </p:nvSpPr>
        <p:spPr>
          <a:xfrm>
            <a:off x="5064480" y="4434480"/>
            <a:ext cx="20908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KNN Classification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7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02E75E0-7525-4705-9C27-26862F98599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24240" y="1292040"/>
            <a:ext cx="11262600" cy="51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Hybrid parallel implementation of multiple kernels</a:t>
            </a:r>
            <a:endParaRPr b="0" lang="en-US" sz="22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Parallelization in shared and distributed memory (OpenMP/MPI)</a:t>
            </a:r>
            <a:endParaRPr b="0" lang="en-US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spcBef>
                <a:spcPts val="479"/>
              </a:spcBef>
              <a:buClr>
                <a:srgbClr val="7f7f7f"/>
              </a:buClr>
              <a:buFont typeface="Noto Sans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Task parallelization by distributing task across multiple process</a:t>
            </a: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8cc081"/>
              </a:buClr>
              <a:buFont typeface="Noto Sans"/>
              <a:buChar char="●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KNN Classification (with DTW metric)</a:t>
            </a:r>
            <a:endParaRPr b="0" lang="en-US" sz="22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743040" indent="-168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49" name="Google Shape;239;g2123818c926_0_351" descr=""/>
          <p:cNvPicPr/>
          <p:nvPr/>
        </p:nvPicPr>
        <p:blipFill>
          <a:blip r:embed="rId1"/>
          <a:srcRect l="0" t="7587" r="0" b="0"/>
          <a:stretch/>
        </p:blipFill>
        <p:spPr>
          <a:xfrm>
            <a:off x="844920" y="3275280"/>
            <a:ext cx="3686760" cy="340704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624240" y="244440"/>
            <a:ext cx="10077480" cy="7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d0d0d"/>
                </a:solidFill>
                <a:latin typeface="Cambria"/>
                <a:ea typeface="Cambria"/>
              </a:rPr>
              <a:t>T4.2</a:t>
            </a:r>
            <a:r>
              <a:rPr b="0" lang="en-US" sz="2400" spc="-1" strike="noStrike">
                <a:solidFill>
                  <a:srgbClr val="0d0d0d"/>
                </a:solidFill>
                <a:latin typeface="Cambria"/>
                <a:ea typeface="Cambria"/>
              </a:rPr>
              <a:t>-Acceleration of Kernels in the HPC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6020280" y="463824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"/>
          <p:cNvSpPr/>
          <p:nvPr/>
        </p:nvSpPr>
        <p:spPr>
          <a:xfrm>
            <a:off x="4968360" y="3921120"/>
            <a:ext cx="2283120" cy="142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8d08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"/>
          <p:cNvSpPr/>
          <p:nvPr/>
        </p:nvSpPr>
        <p:spPr>
          <a:xfrm>
            <a:off x="5064480" y="4434480"/>
            <a:ext cx="20908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KNN Classification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4" name="Google Shape;244;g2123818c926_0_351" descr=""/>
          <p:cNvPicPr/>
          <p:nvPr/>
        </p:nvPicPr>
        <p:blipFill>
          <a:blip r:embed="rId2"/>
          <a:srcRect l="0" t="8849" r="0" b="0"/>
          <a:stretch/>
        </p:blipFill>
        <p:spPr>
          <a:xfrm>
            <a:off x="7384320" y="3326400"/>
            <a:ext cx="3737880" cy="3407040"/>
          </a:xfrm>
          <a:prstGeom prst="rect">
            <a:avLst/>
          </a:prstGeom>
          <a:ln>
            <a:noFill/>
          </a:ln>
        </p:spPr>
      </p:pic>
      <p:sp>
        <p:nvSpPr>
          <p:cNvPr id="155" name="TextShape 6"/>
          <p:cNvSpPr txBox="1"/>
          <p:nvPr/>
        </p:nvSpPr>
        <p:spPr>
          <a:xfrm>
            <a:off x="11409120" y="6333120"/>
            <a:ext cx="73152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2536210-4E02-475B-9A0B-C2B4DD5E73C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2008-02-12T12:45:52Z</dcterms:created>
  <dc:creator>Aristotelis Kretsis</dc:creator>
  <dc:description/>
  <dc:language>en-US</dc:language>
  <cp:lastModifiedBy/>
  <cp:revision>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TC060874521031</vt:lpwstr>
  </property>
</Properties>
</file>